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259" r:id="rId3"/>
    <p:sldId id="289" r:id="rId4"/>
    <p:sldId id="294" r:id="rId5"/>
    <p:sldId id="304" r:id="rId6"/>
    <p:sldId id="305" r:id="rId7"/>
    <p:sldId id="306" r:id="rId8"/>
    <p:sldId id="307" r:id="rId9"/>
    <p:sldId id="310" r:id="rId10"/>
    <p:sldId id="311" r:id="rId11"/>
    <p:sldId id="314" r:id="rId12"/>
    <p:sldId id="315" r:id="rId13"/>
    <p:sldId id="316" r:id="rId14"/>
    <p:sldId id="317" r:id="rId15"/>
    <p:sldId id="318" r:id="rId16"/>
    <p:sldId id="312" r:id="rId17"/>
    <p:sldId id="313" r:id="rId18"/>
    <p:sldId id="308" r:id="rId19"/>
    <p:sldId id="309" r:id="rId20"/>
    <p:sldId id="319" r:id="rId21"/>
    <p:sldId id="28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F29"/>
    <a:srgbClr val="003635"/>
    <a:srgbClr val="FF0D97"/>
    <a:srgbClr val="0000CC"/>
    <a:srgbClr val="C80064"/>
    <a:srgbClr val="C33A1F"/>
    <a:srgbClr val="FF2549"/>
    <a:srgbClr val="007033"/>
    <a:srgbClr val="D6370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102" d="100"/>
          <a:sy n="102" d="100"/>
        </p:scale>
        <p:origin x="859" y="-32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3175" y="1120876"/>
            <a:ext cx="8008376" cy="1710814"/>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78426" y="3709218"/>
            <a:ext cx="80010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4" y="224337"/>
            <a:ext cx="8259098"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415845"/>
            <a:ext cx="8246070" cy="336263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6872" y="406537"/>
            <a:ext cx="6937885"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718186" y="1143000"/>
            <a:ext cx="6961240" cy="3545497"/>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212651"/>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530153"/>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02550"/>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530153"/>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02550"/>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9137" y="535527"/>
            <a:ext cx="5599928" cy="578512"/>
          </a:xfrm>
        </p:spPr>
        <p:txBody>
          <a:bodyPr>
            <a:normAutofit fontScale="90000"/>
          </a:bodyPr>
          <a:lstStyle/>
          <a:p>
            <a:pPr algn="ctr">
              <a:spcBef>
                <a:spcPts val="0"/>
              </a:spcBef>
            </a:pPr>
            <a:r>
              <a:rPr lang="tr-TR" altLang="tr-TR" b="1" dirty="0">
                <a:solidFill>
                  <a:schemeClr val="tx1">
                    <a:lumMod val="95000"/>
                    <a:lumOff val="5000"/>
                  </a:schemeClr>
                </a:solidFill>
                <a:latin typeface="Calibri" panose="020F0502020204030204" pitchFamily="34" charset="0"/>
              </a:rPr>
              <a:t>Yüzey İşleme İşaretleri</a:t>
            </a:r>
          </a:p>
        </p:txBody>
      </p:sp>
      <p:pic>
        <p:nvPicPr>
          <p:cNvPr id="5" name="Picture 2" descr="autocad 2020 logo png ile ilgili görsel sonucu">
            <a:extLst>
              <a:ext uri="{FF2B5EF4-FFF2-40B4-BE49-F238E27FC236}">
                <a16:creationId xmlns:a16="http://schemas.microsoft.com/office/drawing/2014/main" id="{E56A60B3-FF3E-4F04-91C4-23B0A7FC55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192"/>
          <a:stretch/>
        </p:blipFill>
        <p:spPr bwMode="auto">
          <a:xfrm>
            <a:off x="5438367" y="53888"/>
            <a:ext cx="2565260" cy="578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utocad 2020 logo png ile ilgili görsel sonucu">
            <a:extLst>
              <a:ext uri="{FF2B5EF4-FFF2-40B4-BE49-F238E27FC236}">
                <a16:creationId xmlns:a16="http://schemas.microsoft.com/office/drawing/2014/main" id="{9F9F39C1-8E2D-44F8-AC0D-8C7D397739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1110"/>
          <a:stretch/>
        </p:blipFill>
        <p:spPr bwMode="auto">
          <a:xfrm>
            <a:off x="1908349" y="1432889"/>
            <a:ext cx="1606376" cy="198895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847815EB-C735-4970-B2A0-2CEB92E41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685" y="4315250"/>
            <a:ext cx="947358" cy="774362"/>
          </a:xfrm>
          <a:prstGeom prst="rect">
            <a:avLst/>
          </a:prstGeom>
        </p:spPr>
      </p:pic>
      <p:sp>
        <p:nvSpPr>
          <p:cNvPr id="11" name="Title 1">
            <a:extLst>
              <a:ext uri="{FF2B5EF4-FFF2-40B4-BE49-F238E27FC236}">
                <a16:creationId xmlns:a16="http://schemas.microsoft.com/office/drawing/2014/main" id="{7A536DF6-4EE8-4177-BB4D-FB8B859AF9A6}"/>
              </a:ext>
            </a:extLst>
          </p:cNvPr>
          <p:cNvSpPr txBox="1">
            <a:spLocks/>
          </p:cNvSpPr>
          <p:nvPr/>
        </p:nvSpPr>
        <p:spPr>
          <a:xfrm>
            <a:off x="7120577" y="4413175"/>
            <a:ext cx="2278488"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525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Ahmet SAN</a:t>
            </a:r>
          </a:p>
          <a:p>
            <a:pPr algn="l">
              <a:spcBef>
                <a:spcPts val="0"/>
              </a:spcBef>
            </a:pPr>
            <a:r>
              <a:rPr lang="tr-TR" altLang="tr-TR" b="1" dirty="0">
                <a:solidFill>
                  <a:schemeClr val="bg1">
                    <a:lumMod val="95000"/>
                  </a:schemeClr>
                </a:solidFill>
                <a:latin typeface="Calibri" panose="020F0502020204030204" pitchFamily="34" charset="0"/>
              </a:rPr>
              <a:t> Karamürsel 2025</a:t>
            </a:r>
          </a:p>
        </p:txBody>
      </p:sp>
      <p:pic>
        <p:nvPicPr>
          <p:cNvPr id="6" name="Resim 5">
            <a:extLst>
              <a:ext uri="{FF2B5EF4-FFF2-40B4-BE49-F238E27FC236}">
                <a16:creationId xmlns:a16="http://schemas.microsoft.com/office/drawing/2014/main" id="{4B5BA216-5B6B-83B7-E1E9-DB36B5E7C2A5}"/>
              </a:ext>
            </a:extLst>
          </p:cNvPr>
          <p:cNvPicPr>
            <a:picLocks noChangeAspect="1"/>
          </p:cNvPicPr>
          <p:nvPr/>
        </p:nvPicPr>
        <p:blipFill>
          <a:blip r:embed="rId4"/>
          <a:stretch>
            <a:fillRect/>
          </a:stretch>
        </p:blipFill>
        <p:spPr>
          <a:xfrm>
            <a:off x="5748623" y="1379583"/>
            <a:ext cx="2743908" cy="2670123"/>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5AE8-0FDD-A0FC-F421-1E5F7AB9189B}"/>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B42F6DD5-D11B-4076-E5D2-6E3B2707F7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A129A7E-EF06-8326-0B16-E0CA1C1BDF5E}"/>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B0DDDE74-E108-02CC-FFF2-28454E3DA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01E7159E-4F7A-9E60-2C91-C4B1E41596AA}"/>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Resim 2">
            <a:extLst>
              <a:ext uri="{FF2B5EF4-FFF2-40B4-BE49-F238E27FC236}">
                <a16:creationId xmlns:a16="http://schemas.microsoft.com/office/drawing/2014/main" id="{96DEAD33-AF71-2317-CAC7-A8EC4B0D631C}"/>
              </a:ext>
            </a:extLst>
          </p:cNvPr>
          <p:cNvPicPr>
            <a:picLocks noChangeAspect="1"/>
          </p:cNvPicPr>
          <p:nvPr/>
        </p:nvPicPr>
        <p:blipFill rotWithShape="1">
          <a:blip r:embed="rId4"/>
          <a:srcRect l="29546" t="56602" r="53636" b="21030"/>
          <a:stretch/>
        </p:blipFill>
        <p:spPr>
          <a:xfrm>
            <a:off x="534956" y="1452232"/>
            <a:ext cx="2557708" cy="1912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a:extLst>
              <a:ext uri="{FF2B5EF4-FFF2-40B4-BE49-F238E27FC236}">
                <a16:creationId xmlns:a16="http://schemas.microsoft.com/office/drawing/2014/main" id="{A4141B0C-B9FE-945F-BF36-970AC7491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448" y="1475048"/>
            <a:ext cx="324802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BE1C4A0F-9F0B-A06C-F336-B367D9E63144}"/>
              </a:ext>
            </a:extLst>
          </p:cNvPr>
          <p:cNvSpPr txBox="1"/>
          <p:nvPr/>
        </p:nvSpPr>
        <p:spPr>
          <a:xfrm>
            <a:off x="534956" y="3593067"/>
            <a:ext cx="7783643" cy="646331"/>
          </a:xfrm>
          <a:prstGeom prst="rect">
            <a:avLst/>
          </a:prstGeom>
          <a:noFill/>
        </p:spPr>
        <p:txBody>
          <a:bodyPr wrap="square">
            <a:spAutoFit/>
          </a:bodyPr>
          <a:lstStyle/>
          <a:p>
            <a:r>
              <a:rPr lang="tr-TR" dirty="0"/>
              <a:t>a harfiyle belirtilen yere:  </a:t>
            </a:r>
            <a:r>
              <a:rPr lang="tr-TR" dirty="0" err="1"/>
              <a:t>Ra</a:t>
            </a:r>
            <a:r>
              <a:rPr lang="tr-TR" dirty="0"/>
              <a:t> ortalama pürüzlülük değeri/değerleri mm cinsinden veya sınıf numarası yazılır</a:t>
            </a:r>
          </a:p>
        </p:txBody>
      </p:sp>
    </p:spTree>
    <p:extLst>
      <p:ext uri="{BB962C8B-B14F-4D97-AF65-F5344CB8AC3E}">
        <p14:creationId xmlns:p14="http://schemas.microsoft.com/office/powerpoint/2010/main" val="206910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3E79-DCA7-AE36-FC87-5C1A96599FB0}"/>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1AFB780-8CA2-2B9A-4077-8BCF3AAD8E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4FF1542-57EF-6D89-9FD7-9E097391437E}"/>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7080BE3C-75D0-25DB-BB05-67794AB8D6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3825D8A2-DAE2-0B26-3013-90FA4150A4F8}"/>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sp>
        <p:nvSpPr>
          <p:cNvPr id="6" name="Metin kutusu 5">
            <a:extLst>
              <a:ext uri="{FF2B5EF4-FFF2-40B4-BE49-F238E27FC236}">
                <a16:creationId xmlns:a16="http://schemas.microsoft.com/office/drawing/2014/main" id="{13C30A0B-6D7C-D6C0-0357-E90BDEB6327F}"/>
              </a:ext>
            </a:extLst>
          </p:cNvPr>
          <p:cNvSpPr txBox="1"/>
          <p:nvPr/>
        </p:nvSpPr>
        <p:spPr>
          <a:xfrm>
            <a:off x="534956" y="3593067"/>
            <a:ext cx="7783643" cy="646331"/>
          </a:xfrm>
          <a:prstGeom prst="rect">
            <a:avLst/>
          </a:prstGeom>
          <a:noFill/>
        </p:spPr>
        <p:txBody>
          <a:bodyPr wrap="square">
            <a:spAutoFit/>
          </a:bodyPr>
          <a:lstStyle/>
          <a:p>
            <a:r>
              <a:rPr lang="tr-TR" dirty="0"/>
              <a:t>b harfiyle belirtilen yere üretim metodu, işleme, kaplama veya üretimle ilgili diğer işlemler yazılır</a:t>
            </a:r>
          </a:p>
        </p:txBody>
      </p:sp>
      <p:pic>
        <p:nvPicPr>
          <p:cNvPr id="2" name="Resim 1">
            <a:extLst>
              <a:ext uri="{FF2B5EF4-FFF2-40B4-BE49-F238E27FC236}">
                <a16:creationId xmlns:a16="http://schemas.microsoft.com/office/drawing/2014/main" id="{2882B36B-5B99-48FA-F2E2-7BE25415B1FE}"/>
              </a:ext>
            </a:extLst>
          </p:cNvPr>
          <p:cNvPicPr>
            <a:picLocks noChangeAspect="1"/>
          </p:cNvPicPr>
          <p:nvPr/>
        </p:nvPicPr>
        <p:blipFill rotWithShape="1">
          <a:blip r:embed="rId4"/>
          <a:srcRect l="29546" t="56602" r="53636" b="21030"/>
          <a:stretch/>
        </p:blipFill>
        <p:spPr>
          <a:xfrm>
            <a:off x="526430" y="1330612"/>
            <a:ext cx="2557708" cy="1912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a:extLst>
              <a:ext uri="{FF2B5EF4-FFF2-40B4-BE49-F238E27FC236}">
                <a16:creationId xmlns:a16="http://schemas.microsoft.com/office/drawing/2014/main" id="{B21C8785-6622-BDD8-BC24-0A38DB5E27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0790" y="1550433"/>
            <a:ext cx="4295775"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51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FDD8-4E3E-13AC-01D4-62D800F863D8}"/>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1E1FA7F8-05D5-D209-A9FD-585009FC217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679D3E8-715A-575B-304E-D9047F1E458F}"/>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99ECF77D-89E2-7B59-8B88-BDDFD7169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2BF5852-CC8E-B9DC-3D3C-047552E5BFF2}"/>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Resim 2">
            <a:extLst>
              <a:ext uri="{FF2B5EF4-FFF2-40B4-BE49-F238E27FC236}">
                <a16:creationId xmlns:a16="http://schemas.microsoft.com/office/drawing/2014/main" id="{DF1E1ADE-1240-00AB-58AA-4F17D4375216}"/>
              </a:ext>
            </a:extLst>
          </p:cNvPr>
          <p:cNvPicPr>
            <a:picLocks noChangeAspect="1"/>
          </p:cNvPicPr>
          <p:nvPr/>
        </p:nvPicPr>
        <p:blipFill rotWithShape="1">
          <a:blip r:embed="rId4"/>
          <a:srcRect l="29546" t="56602" r="53636" b="21030"/>
          <a:stretch/>
        </p:blipFill>
        <p:spPr>
          <a:xfrm>
            <a:off x="534956" y="1452232"/>
            <a:ext cx="2557708" cy="1912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etin kutusu 5">
            <a:extLst>
              <a:ext uri="{FF2B5EF4-FFF2-40B4-BE49-F238E27FC236}">
                <a16:creationId xmlns:a16="http://schemas.microsoft.com/office/drawing/2014/main" id="{F3428BD1-DC89-8EC7-67A9-F14C63C445F6}"/>
              </a:ext>
            </a:extLst>
          </p:cNvPr>
          <p:cNvSpPr txBox="1"/>
          <p:nvPr/>
        </p:nvSpPr>
        <p:spPr>
          <a:xfrm>
            <a:off x="534956" y="3593067"/>
            <a:ext cx="7783643" cy="369332"/>
          </a:xfrm>
          <a:prstGeom prst="rect">
            <a:avLst/>
          </a:prstGeom>
          <a:noFill/>
        </p:spPr>
        <p:txBody>
          <a:bodyPr wrap="square">
            <a:spAutoFit/>
          </a:bodyPr>
          <a:lstStyle/>
          <a:p>
            <a:r>
              <a:rPr lang="tr-TR" dirty="0"/>
              <a:t>c harfiyle belirtilen yere ölçülecek kısmın uzunluk değeri mm cinsinden yazılır</a:t>
            </a:r>
          </a:p>
        </p:txBody>
      </p:sp>
      <p:pic>
        <p:nvPicPr>
          <p:cNvPr id="2" name="Picture 2">
            <a:extLst>
              <a:ext uri="{FF2B5EF4-FFF2-40B4-BE49-F238E27FC236}">
                <a16:creationId xmlns:a16="http://schemas.microsoft.com/office/drawing/2014/main" id="{93BB01C1-84F2-754D-6A89-1BF229868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455" y="1452232"/>
            <a:ext cx="2588688" cy="1784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2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FDDC0-C9D8-C8F7-5566-9C086C80DC06}"/>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7CA1734A-BF55-D08B-DB95-3A4CD070B0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B375BA0-C3F0-A3F9-A704-9FA02E028C40}"/>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2ED63F92-3AE0-C609-28B6-D534FA0B1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321F0017-AA6A-2E69-6A0E-665173AE5036}"/>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Resim 2">
            <a:extLst>
              <a:ext uri="{FF2B5EF4-FFF2-40B4-BE49-F238E27FC236}">
                <a16:creationId xmlns:a16="http://schemas.microsoft.com/office/drawing/2014/main" id="{994DDED6-3FF6-FBE4-F0FA-D2E0C3AC2786}"/>
              </a:ext>
            </a:extLst>
          </p:cNvPr>
          <p:cNvPicPr>
            <a:picLocks noChangeAspect="1"/>
          </p:cNvPicPr>
          <p:nvPr/>
        </p:nvPicPr>
        <p:blipFill rotWithShape="1">
          <a:blip r:embed="rId4"/>
          <a:srcRect l="29546" t="56602" r="53636" b="21030"/>
          <a:stretch/>
        </p:blipFill>
        <p:spPr>
          <a:xfrm>
            <a:off x="534956" y="1452232"/>
            <a:ext cx="2178283" cy="1628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etin kutusu 5">
            <a:extLst>
              <a:ext uri="{FF2B5EF4-FFF2-40B4-BE49-F238E27FC236}">
                <a16:creationId xmlns:a16="http://schemas.microsoft.com/office/drawing/2014/main" id="{F3DD170F-7AB8-AF35-EE44-9CCF96008369}"/>
              </a:ext>
            </a:extLst>
          </p:cNvPr>
          <p:cNvSpPr txBox="1"/>
          <p:nvPr/>
        </p:nvSpPr>
        <p:spPr>
          <a:xfrm>
            <a:off x="1195527" y="4570948"/>
            <a:ext cx="7783643" cy="369332"/>
          </a:xfrm>
          <a:prstGeom prst="rect">
            <a:avLst/>
          </a:prstGeom>
          <a:noFill/>
        </p:spPr>
        <p:txBody>
          <a:bodyPr wrap="square">
            <a:spAutoFit/>
          </a:bodyPr>
          <a:lstStyle/>
          <a:p>
            <a:r>
              <a:rPr lang="tr-TR" dirty="0"/>
              <a:t>d harfiyle belirtilen yere işleme izlerinin yönü belirtilir</a:t>
            </a:r>
          </a:p>
        </p:txBody>
      </p:sp>
      <p:pic>
        <p:nvPicPr>
          <p:cNvPr id="5" name="Resim 4">
            <a:extLst>
              <a:ext uri="{FF2B5EF4-FFF2-40B4-BE49-F238E27FC236}">
                <a16:creationId xmlns:a16="http://schemas.microsoft.com/office/drawing/2014/main" id="{5DE37FFF-D395-1D98-8AF2-9B9B5F93084A}"/>
              </a:ext>
            </a:extLst>
          </p:cNvPr>
          <p:cNvPicPr>
            <a:picLocks noChangeAspect="1"/>
          </p:cNvPicPr>
          <p:nvPr/>
        </p:nvPicPr>
        <p:blipFill rotWithShape="1">
          <a:blip r:embed="rId5"/>
          <a:srcRect l="30455" t="47170" r="34024" b="32833"/>
          <a:stretch/>
        </p:blipFill>
        <p:spPr>
          <a:xfrm>
            <a:off x="534956" y="3284915"/>
            <a:ext cx="4516729" cy="1212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4">
            <a:extLst>
              <a:ext uri="{FF2B5EF4-FFF2-40B4-BE49-F238E27FC236}">
                <a16:creationId xmlns:a16="http://schemas.microsoft.com/office/drawing/2014/main" id="{BD13DFEF-323B-FA50-6132-7D5BAB90A6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0763"/>
          <a:stretch/>
        </p:blipFill>
        <p:spPr bwMode="auto">
          <a:xfrm>
            <a:off x="2966226" y="1447581"/>
            <a:ext cx="2355282" cy="1641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933D83B0-5623-26FC-11F1-8AF83F1DC7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0703" y="1374144"/>
            <a:ext cx="2662871" cy="2823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9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977E-83B7-2794-FEB5-53427521FA63}"/>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5B6A3CDD-AACE-5C31-5275-6877BAB01AC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3B5991A-751A-B05A-C65B-931FF4979DC7}"/>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0F6347AB-05F7-E735-ECCC-E253A5788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236D9772-E33B-84E8-12AE-2FB20E94610C}"/>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Resim 2">
            <a:extLst>
              <a:ext uri="{FF2B5EF4-FFF2-40B4-BE49-F238E27FC236}">
                <a16:creationId xmlns:a16="http://schemas.microsoft.com/office/drawing/2014/main" id="{C5F09E61-9482-C43E-04ED-40C87ECE1BCE}"/>
              </a:ext>
            </a:extLst>
          </p:cNvPr>
          <p:cNvPicPr>
            <a:picLocks noChangeAspect="1"/>
          </p:cNvPicPr>
          <p:nvPr/>
        </p:nvPicPr>
        <p:blipFill rotWithShape="1">
          <a:blip r:embed="rId4"/>
          <a:srcRect l="29546" t="56602" r="53636" b="21030"/>
          <a:stretch/>
        </p:blipFill>
        <p:spPr>
          <a:xfrm>
            <a:off x="534956" y="1452232"/>
            <a:ext cx="2557708" cy="1912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etin kutusu 5">
            <a:extLst>
              <a:ext uri="{FF2B5EF4-FFF2-40B4-BE49-F238E27FC236}">
                <a16:creationId xmlns:a16="http://schemas.microsoft.com/office/drawing/2014/main" id="{3AC02BF8-628B-AE73-0134-0BE464791765}"/>
              </a:ext>
            </a:extLst>
          </p:cNvPr>
          <p:cNvSpPr txBox="1"/>
          <p:nvPr/>
        </p:nvSpPr>
        <p:spPr>
          <a:xfrm>
            <a:off x="534956" y="3593067"/>
            <a:ext cx="7783643" cy="369332"/>
          </a:xfrm>
          <a:prstGeom prst="rect">
            <a:avLst/>
          </a:prstGeom>
          <a:noFill/>
        </p:spPr>
        <p:txBody>
          <a:bodyPr wrap="square">
            <a:spAutoFit/>
          </a:bodyPr>
          <a:lstStyle/>
          <a:p>
            <a:r>
              <a:rPr lang="tr-TR" dirty="0"/>
              <a:t>e harfiyle belirtilen yere mm cinsinden en fazla işleme kalınlığı belirtilir</a:t>
            </a:r>
          </a:p>
        </p:txBody>
      </p:sp>
      <p:pic>
        <p:nvPicPr>
          <p:cNvPr id="4" name="Picture 2">
            <a:extLst>
              <a:ext uri="{FF2B5EF4-FFF2-40B4-BE49-F238E27FC236}">
                <a16:creationId xmlns:a16="http://schemas.microsoft.com/office/drawing/2014/main" id="{68DC2AB1-1EF1-25C4-F295-B48870B74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732" y="1452232"/>
            <a:ext cx="2667741" cy="1854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3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DA3D-E537-41DA-DEA9-2A5825AE0209}"/>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DD2AE746-E4E0-98D4-5C16-CEB16C9D78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23DA930-DD5A-1289-3FE5-059CA2DAD2AA}"/>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F129E27C-3282-1269-7875-329E142C1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84887D57-8E2D-A2D6-097C-42F03024810F}"/>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Resim 2">
            <a:extLst>
              <a:ext uri="{FF2B5EF4-FFF2-40B4-BE49-F238E27FC236}">
                <a16:creationId xmlns:a16="http://schemas.microsoft.com/office/drawing/2014/main" id="{D3E688E7-C168-C313-78F1-DE01605E217A}"/>
              </a:ext>
            </a:extLst>
          </p:cNvPr>
          <p:cNvPicPr>
            <a:picLocks noChangeAspect="1"/>
          </p:cNvPicPr>
          <p:nvPr/>
        </p:nvPicPr>
        <p:blipFill rotWithShape="1">
          <a:blip r:embed="rId4"/>
          <a:srcRect l="29546" t="56602" r="53636" b="21030"/>
          <a:stretch/>
        </p:blipFill>
        <p:spPr>
          <a:xfrm>
            <a:off x="534956" y="1452232"/>
            <a:ext cx="2557708" cy="1912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etin kutusu 5">
            <a:extLst>
              <a:ext uri="{FF2B5EF4-FFF2-40B4-BE49-F238E27FC236}">
                <a16:creationId xmlns:a16="http://schemas.microsoft.com/office/drawing/2014/main" id="{F91C755C-E214-88CB-553C-E9A2F255996A}"/>
              </a:ext>
            </a:extLst>
          </p:cNvPr>
          <p:cNvSpPr txBox="1"/>
          <p:nvPr/>
        </p:nvSpPr>
        <p:spPr>
          <a:xfrm>
            <a:off x="534956" y="3593067"/>
            <a:ext cx="8016933" cy="369332"/>
          </a:xfrm>
          <a:prstGeom prst="rect">
            <a:avLst/>
          </a:prstGeom>
          <a:noFill/>
        </p:spPr>
        <p:txBody>
          <a:bodyPr wrap="square">
            <a:spAutoFit/>
          </a:bodyPr>
          <a:lstStyle/>
          <a:p>
            <a:r>
              <a:rPr lang="tr-TR" dirty="0"/>
              <a:t> f harfiyle belirtilen yere </a:t>
            </a:r>
            <a:r>
              <a:rPr lang="tr-TR" dirty="0" err="1"/>
              <a:t>Ra</a:t>
            </a:r>
            <a:r>
              <a:rPr lang="tr-TR" dirty="0"/>
              <a:t>’ dan başka, diğer pürüzlülük değeri mm cinsinden yazılır</a:t>
            </a:r>
          </a:p>
        </p:txBody>
      </p:sp>
      <p:pic>
        <p:nvPicPr>
          <p:cNvPr id="4" name="Picture 2">
            <a:extLst>
              <a:ext uri="{FF2B5EF4-FFF2-40B4-BE49-F238E27FC236}">
                <a16:creationId xmlns:a16="http://schemas.microsoft.com/office/drawing/2014/main" id="{9B10C565-3A22-DC83-092E-4F8AD3D88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107" y="1412143"/>
            <a:ext cx="2925366" cy="1950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8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0428E-9E82-06FA-A89F-5C9FE9093E0F}"/>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1CC91A11-FAC7-ACA5-C1AE-5562BEB41F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764CF8C-3501-2C9B-0D15-1DE24FC78ACC}"/>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E4F39FFB-2032-82C6-E96D-D040C0285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AA68CFC6-4C9E-9F4B-69D5-70EBFA214696}"/>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Picture 2">
            <a:extLst>
              <a:ext uri="{FF2B5EF4-FFF2-40B4-BE49-F238E27FC236}">
                <a16:creationId xmlns:a16="http://schemas.microsoft.com/office/drawing/2014/main" id="{08603F4B-8807-834C-BBC7-2303DA0F7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146" y="1445160"/>
            <a:ext cx="4353764" cy="3464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4984-3D48-2DB4-A075-5B0C67C2B93D}"/>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58A49F34-CD5D-2BDC-54D1-881E0ECC63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F2CED45-BF58-B1FB-3BC3-544C538EF17F}"/>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BE008AD9-3527-F8C7-DE33-5DEF0A60D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31CACE02-F66D-0639-6807-56CD81DCD58C}"/>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4" name="Resim 3">
            <a:extLst>
              <a:ext uri="{FF2B5EF4-FFF2-40B4-BE49-F238E27FC236}">
                <a16:creationId xmlns:a16="http://schemas.microsoft.com/office/drawing/2014/main" id="{BB03A36D-3FAB-3B81-20F0-6B850D725B36}"/>
              </a:ext>
            </a:extLst>
          </p:cNvPr>
          <p:cNvPicPr>
            <a:picLocks noChangeAspect="1"/>
          </p:cNvPicPr>
          <p:nvPr/>
        </p:nvPicPr>
        <p:blipFill>
          <a:blip r:embed="rId4"/>
          <a:stretch>
            <a:fillRect/>
          </a:stretch>
        </p:blipFill>
        <p:spPr>
          <a:xfrm>
            <a:off x="1514735" y="1240307"/>
            <a:ext cx="5527831" cy="3826960"/>
          </a:xfrm>
          <a:prstGeom prst="rect">
            <a:avLst/>
          </a:prstGeom>
        </p:spPr>
      </p:pic>
    </p:spTree>
    <p:extLst>
      <p:ext uri="{BB962C8B-B14F-4D97-AF65-F5344CB8AC3E}">
        <p14:creationId xmlns:p14="http://schemas.microsoft.com/office/powerpoint/2010/main" val="75453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324F3-21D5-4263-B93C-16A82570C766}"/>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BE352C5E-2F27-30B6-923A-DE462B774657}"/>
              </a:ext>
            </a:extLst>
          </p:cNvPr>
          <p:cNvSpPr txBox="1"/>
          <p:nvPr/>
        </p:nvSpPr>
        <p:spPr>
          <a:xfrm>
            <a:off x="-1" y="1404704"/>
            <a:ext cx="9009993" cy="584775"/>
          </a:xfrm>
          <a:prstGeom prst="rect">
            <a:avLst/>
          </a:prstGeom>
          <a:noFill/>
        </p:spPr>
        <p:txBody>
          <a:bodyPr wrap="square">
            <a:spAutoFit/>
          </a:bodyPr>
          <a:lstStyle/>
          <a:p>
            <a:pPr marL="360363" lvl="1" indent="449263" fontAlgn="auto">
              <a:spcBef>
                <a:spcPts val="0"/>
              </a:spcBef>
              <a:spcAft>
                <a:spcPts val="0"/>
              </a:spcAft>
              <a:defRPr/>
            </a:pPr>
            <a:r>
              <a:rPr lang="tr-TR" sz="1600" dirty="0"/>
              <a:t>Bir parçanın tüm yüzeyleri aynı yüzey kalitesiyle işlenecekse sembole bir daire eklenir ve resmin üst tarafına yerleştirilir</a:t>
            </a:r>
          </a:p>
        </p:txBody>
      </p:sp>
      <p:pic>
        <p:nvPicPr>
          <p:cNvPr id="7" name="Picture 2" descr="autocad 2020 logo png ile ilgili görsel sonucu">
            <a:extLst>
              <a:ext uri="{FF2B5EF4-FFF2-40B4-BE49-F238E27FC236}">
                <a16:creationId xmlns:a16="http://schemas.microsoft.com/office/drawing/2014/main" id="{F86F4BDA-4E6D-3BBF-1A91-4DAE7BBADC5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B368237-450A-BC71-A1CD-F0D5DAB5D0D5}"/>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5C15A689-58B8-B7B0-5229-532480070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A04BCFEB-7E66-A059-61A5-A968CBBFC44D}"/>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2" name="Picture 2">
            <a:extLst>
              <a:ext uri="{FF2B5EF4-FFF2-40B4-BE49-F238E27FC236}">
                <a16:creationId xmlns:a16="http://schemas.microsoft.com/office/drawing/2014/main" id="{E65B4019-C65D-C87D-06B4-EA513789F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771" y="1989479"/>
            <a:ext cx="3767675" cy="2928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3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282E-2BF5-F6AC-F5DE-19711F3D6062}"/>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DC928B64-8B5A-DFEB-CBBE-DA74D2FAD9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EDC905D-C974-E31E-E7F3-C64C044CB60C}"/>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286EDF77-75E5-A30E-C164-152F692DB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5C482DA0-3632-7030-3935-C47BBF116488}"/>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2" name="Picture 4" descr="yüzey işaretleri ekleme">
            <a:extLst>
              <a:ext uri="{FF2B5EF4-FFF2-40B4-BE49-F238E27FC236}">
                <a16:creationId xmlns:a16="http://schemas.microsoft.com/office/drawing/2014/main" id="{888D2918-7E94-1B38-3C3A-F3FBACA5B7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850" y="1438190"/>
            <a:ext cx="5115490" cy="3303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04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87CAFDAB-0E4C-446E-AF43-4E7E3252ADCE}"/>
              </a:ext>
            </a:extLst>
          </p:cNvPr>
          <p:cNvSpPr>
            <a:spLocks noChangeArrowheads="1"/>
          </p:cNvSpPr>
          <p:nvPr/>
        </p:nvSpPr>
        <p:spPr bwMode="auto">
          <a:xfrm>
            <a:off x="3673239" y="2901955"/>
            <a:ext cx="4834188" cy="181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BD0D9"/>
              </a:buClr>
              <a:buSzPct val="95000"/>
              <a:defRPr/>
            </a:pPr>
            <a:r>
              <a:rPr lang="tr-TR" sz="1500" b="1" dirty="0">
                <a:latin typeface="Verdana" pitchFamily="34" charset="0"/>
                <a:cs typeface="Arial" charset="0"/>
              </a:rPr>
              <a:t>Yüzey işleme işaretleri yapım resimlerinde bulunması gereken önemli unsurlardan bir tanesidir. </a:t>
            </a:r>
            <a:r>
              <a:rPr lang="tr-TR" sz="1500" b="1" dirty="0" err="1">
                <a:latin typeface="Verdana" pitchFamily="34" charset="0"/>
                <a:cs typeface="Arial" charset="0"/>
              </a:rPr>
              <a:t>Autocad</a:t>
            </a:r>
            <a:r>
              <a:rPr lang="tr-TR" sz="1500" b="1" dirty="0">
                <a:latin typeface="Verdana" pitchFamily="34" charset="0"/>
                <a:cs typeface="Arial" charset="0"/>
              </a:rPr>
              <a:t> Programında yapım resmi çizilirken yüzey işleme işaretleri de kurallarına uygun olarak resim üzerine yerleştirilmelidir</a:t>
            </a:r>
          </a:p>
        </p:txBody>
      </p:sp>
      <p:pic>
        <p:nvPicPr>
          <p:cNvPr id="5" name="Resim 4">
            <a:extLst>
              <a:ext uri="{FF2B5EF4-FFF2-40B4-BE49-F238E27FC236}">
                <a16:creationId xmlns:a16="http://schemas.microsoft.com/office/drawing/2014/main" id="{22512464-A4DC-4C70-B3E7-306AFF808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8" name="Title 1">
            <a:extLst>
              <a:ext uri="{FF2B5EF4-FFF2-40B4-BE49-F238E27FC236}">
                <a16:creationId xmlns:a16="http://schemas.microsoft.com/office/drawing/2014/main" id="{498C35BA-3EE8-4382-9855-A918B3C7003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4" name="Resim 3">
            <a:extLst>
              <a:ext uri="{FF2B5EF4-FFF2-40B4-BE49-F238E27FC236}">
                <a16:creationId xmlns:a16="http://schemas.microsoft.com/office/drawing/2014/main" id="{6679F30C-D48A-1678-68D5-B0908EDD9F65}"/>
              </a:ext>
            </a:extLst>
          </p:cNvPr>
          <p:cNvPicPr>
            <a:picLocks noChangeAspect="1"/>
          </p:cNvPicPr>
          <p:nvPr/>
        </p:nvPicPr>
        <p:blipFill>
          <a:blip r:embed="rId3"/>
          <a:stretch>
            <a:fillRect/>
          </a:stretch>
        </p:blipFill>
        <p:spPr>
          <a:xfrm>
            <a:off x="4490628" y="430881"/>
            <a:ext cx="2529226" cy="2461213"/>
          </a:xfrm>
          <a:prstGeom prst="rect">
            <a:avLst/>
          </a:prstGeom>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DBECF-3F91-8CCA-B133-9AA4C5C5D924}"/>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4560D3CC-9D67-6D99-54F1-1CC8036FFE9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647B5A6-C282-5479-721E-E9154F7BBC69}"/>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386A28A3-D9F6-5E39-C053-E9CC0DC84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CA6B390C-040E-4846-A875-23DD9E505180}"/>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Picture 2">
            <a:extLst>
              <a:ext uri="{FF2B5EF4-FFF2-40B4-BE49-F238E27FC236}">
                <a16:creationId xmlns:a16="http://schemas.microsoft.com/office/drawing/2014/main" id="{FB254641-2816-F48C-8ABA-0733D5F59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12" y="1306609"/>
            <a:ext cx="4436188" cy="347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52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03B50ACE-5616-4219-82D4-78A02BFB28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1910D39-CB8A-4BBE-8929-762FB6AC9E91}"/>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1B44FE18-EA0A-44BF-9CB6-4688A062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402" y="2040640"/>
            <a:ext cx="2293905" cy="1875019"/>
          </a:xfrm>
          <a:prstGeom prst="rect">
            <a:avLst/>
          </a:prstGeom>
        </p:spPr>
      </p:pic>
      <p:sp>
        <p:nvSpPr>
          <p:cNvPr id="17" name="Title 1">
            <a:extLst>
              <a:ext uri="{FF2B5EF4-FFF2-40B4-BE49-F238E27FC236}">
                <a16:creationId xmlns:a16="http://schemas.microsoft.com/office/drawing/2014/main" id="{2CBB7D42-721A-428C-AB30-5805AAF82D7A}"/>
              </a:ext>
            </a:extLst>
          </p:cNvPr>
          <p:cNvSpPr txBox="1">
            <a:spLocks/>
          </p:cNvSpPr>
          <p:nvPr/>
        </p:nvSpPr>
        <p:spPr>
          <a:xfrm>
            <a:off x="3308894" y="4244622"/>
            <a:ext cx="2379526" cy="82654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ctr">
              <a:spcBef>
                <a:spcPts val="0"/>
              </a:spcBef>
            </a:pPr>
            <a:r>
              <a:rPr lang="tr-TR" altLang="tr-TR" sz="2200" b="1" dirty="0">
                <a:solidFill>
                  <a:schemeClr val="tx1"/>
                </a:solidFill>
                <a:latin typeface="Calibri" panose="020F0502020204030204" pitchFamily="34" charset="0"/>
              </a:rPr>
              <a:t>Ahmet SAN</a:t>
            </a:r>
          </a:p>
          <a:p>
            <a:pPr algn="ctr">
              <a:spcBef>
                <a:spcPts val="0"/>
              </a:spcBef>
            </a:pPr>
            <a:r>
              <a:rPr lang="tr-TR" altLang="tr-TR" sz="2200" b="1" dirty="0">
                <a:solidFill>
                  <a:schemeClr val="tx1"/>
                </a:solidFill>
                <a:latin typeface="Calibri" panose="020F0502020204030204" pitchFamily="34" charset="0"/>
              </a:rPr>
              <a:t> Karamürsel 2025</a:t>
            </a:r>
          </a:p>
        </p:txBody>
      </p:sp>
      <p:pic>
        <p:nvPicPr>
          <p:cNvPr id="4098" name="Picture 2" descr="ahmet san karamürsel ile ilgili görsel sonucu">
            <a:extLst>
              <a:ext uri="{FF2B5EF4-FFF2-40B4-BE49-F238E27FC236}">
                <a16:creationId xmlns:a16="http://schemas.microsoft.com/office/drawing/2014/main" id="{A97F1104-1B71-4F0A-A2A4-4D8B41A6CF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33" t="-84" r="51660" b="50464"/>
          <a:stretch/>
        </p:blipFill>
        <p:spPr bwMode="auto">
          <a:xfrm>
            <a:off x="3618088" y="1701012"/>
            <a:ext cx="1907823" cy="2371828"/>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8B575A22-5426-407A-BD25-DB2E26322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93" y="1587444"/>
            <a:ext cx="2351263" cy="2485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606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9D4-35C1-6740-04E5-A27BEA34CEED}"/>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74A10BE5-2452-97A3-E67B-7B8B682FFC30}"/>
              </a:ext>
            </a:extLst>
          </p:cNvPr>
          <p:cNvSpPr txBox="1"/>
          <p:nvPr/>
        </p:nvSpPr>
        <p:spPr>
          <a:xfrm>
            <a:off x="-127375" y="1503440"/>
            <a:ext cx="9009993" cy="830997"/>
          </a:xfrm>
          <a:prstGeom prst="rect">
            <a:avLst/>
          </a:prstGeom>
          <a:noFill/>
        </p:spPr>
        <p:txBody>
          <a:bodyPr wrap="square">
            <a:spAutoFit/>
          </a:bodyPr>
          <a:lstStyle/>
          <a:p>
            <a:pPr marL="360363" lvl="1" fontAlgn="auto">
              <a:spcBef>
                <a:spcPts val="0"/>
              </a:spcBef>
              <a:spcAft>
                <a:spcPts val="0"/>
              </a:spcAft>
              <a:defRPr/>
            </a:pPr>
            <a:r>
              <a:rPr lang="tr-TR" sz="1600" dirty="0"/>
              <a:t>Malzeme üretildikten sonra parça yüzeyleri tam düz değillerdir. Yüzeylerde birisi makro seviyede olan dalgalar (W) ve diğeri mikro yani küçük seviyede olan yüzey pürüzlülüğü gibi (R) düzensizlikler bulunur. Tüm bu düzensizlikler yüzey kalitesini belirler.</a:t>
            </a:r>
          </a:p>
        </p:txBody>
      </p:sp>
      <p:pic>
        <p:nvPicPr>
          <p:cNvPr id="7" name="Picture 2" descr="autocad 2020 logo png ile ilgili görsel sonucu">
            <a:extLst>
              <a:ext uri="{FF2B5EF4-FFF2-40B4-BE49-F238E27FC236}">
                <a16:creationId xmlns:a16="http://schemas.microsoft.com/office/drawing/2014/main" id="{C77404BD-C96F-EE03-5466-A493F289DC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7A1F597-B7F0-58BA-EE29-DE4871C3D9CE}"/>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5D2DB906-DED2-234C-062A-B4366AE6A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176FA97D-DC29-FAC2-473E-332D424B04D9}"/>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5" name="Resim 4">
            <a:extLst>
              <a:ext uri="{FF2B5EF4-FFF2-40B4-BE49-F238E27FC236}">
                <a16:creationId xmlns:a16="http://schemas.microsoft.com/office/drawing/2014/main" id="{5ADBB3DF-82ED-9898-561D-46053CBEEF55}"/>
              </a:ext>
            </a:extLst>
          </p:cNvPr>
          <p:cNvPicPr>
            <a:picLocks noChangeAspect="1"/>
          </p:cNvPicPr>
          <p:nvPr/>
        </p:nvPicPr>
        <p:blipFill rotWithShape="1">
          <a:blip r:embed="rId4"/>
          <a:srcRect l="23182" t="13245" r="19848" b="50000"/>
          <a:stretch/>
        </p:blipFill>
        <p:spPr>
          <a:xfrm>
            <a:off x="1772967" y="2659728"/>
            <a:ext cx="5209311" cy="1889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289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51E5-A5C8-C084-3366-44A3236FD89B}"/>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25F6E7ED-3417-4736-1734-1E384215CE3B}"/>
              </a:ext>
            </a:extLst>
          </p:cNvPr>
          <p:cNvSpPr txBox="1"/>
          <p:nvPr/>
        </p:nvSpPr>
        <p:spPr>
          <a:xfrm>
            <a:off x="-1" y="1404704"/>
            <a:ext cx="9009993" cy="2062103"/>
          </a:xfrm>
          <a:prstGeom prst="rect">
            <a:avLst/>
          </a:prstGeom>
          <a:noFill/>
        </p:spPr>
        <p:txBody>
          <a:bodyPr wrap="square">
            <a:spAutoFit/>
          </a:bodyPr>
          <a:lstStyle/>
          <a:p>
            <a:pPr marL="360363" lvl="1" indent="449263" fontAlgn="auto">
              <a:spcBef>
                <a:spcPts val="0"/>
              </a:spcBef>
              <a:spcAft>
                <a:spcPts val="0"/>
              </a:spcAft>
              <a:defRPr/>
            </a:pPr>
            <a:r>
              <a:rPr lang="tr-TR" sz="1600" dirty="0"/>
              <a:t>Makine yapımında beraber çalışan yüzeylerin birbirine göre çalışma durumları yaptıkları görevler bakımından çok önemlidir. </a:t>
            </a:r>
          </a:p>
          <a:p>
            <a:pPr marL="360363" lvl="1" indent="449263" fontAlgn="auto">
              <a:spcBef>
                <a:spcPts val="0"/>
              </a:spcBef>
              <a:spcAft>
                <a:spcPts val="0"/>
              </a:spcAft>
              <a:defRPr/>
            </a:pPr>
            <a:r>
              <a:rPr lang="tr-TR" sz="1600" dirty="0"/>
              <a:t>Birbiriyle sürterek çalışan yüzeylerin hassasiyet dereceleri makinenin çalışma sırasında makinenin randımanını etkiler. Yüzeyleri düzgün olmayan makine parçaları çalıştıkları yerlerde gürültülü çalışırlar ve çabuk yıpranır. Hassas ve amacına uygun işlenmiş parçalar ise uyumlu çalışır makinenin verimini arttırır. İmalatta meydana gelen parçanın yüzeyindeki şekil ve dalgalanmalara pürüzlülük adı verilir. Pürüzlülük değeri parça üzerinden </a:t>
            </a:r>
            <a:r>
              <a:rPr lang="tr-TR" sz="1600" dirty="0" err="1"/>
              <a:t>profilmetre</a:t>
            </a:r>
            <a:r>
              <a:rPr lang="tr-TR" sz="1600" dirty="0"/>
              <a:t> denilen bir cihazla </a:t>
            </a:r>
            <a:r>
              <a:rPr lang="el-GR" sz="1600" dirty="0"/>
              <a:t>μ</a:t>
            </a:r>
            <a:r>
              <a:rPr lang="tr-TR" sz="1600" dirty="0"/>
              <a:t>m olarak bulunur. Şekil de parçanın yüzeyindeki şekil ve dalgalanmalar gösterilmiştir.</a:t>
            </a:r>
          </a:p>
        </p:txBody>
      </p:sp>
      <p:pic>
        <p:nvPicPr>
          <p:cNvPr id="7" name="Picture 2" descr="autocad 2020 logo png ile ilgili görsel sonucu">
            <a:extLst>
              <a:ext uri="{FF2B5EF4-FFF2-40B4-BE49-F238E27FC236}">
                <a16:creationId xmlns:a16="http://schemas.microsoft.com/office/drawing/2014/main" id="{791E23ED-B2C2-CF1D-5CC8-8BFD34252B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3742C9A-5BBE-0B4E-62D1-24DCF013058A}"/>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1F2CFB89-CBC8-55D4-AFC4-F4146FCA7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E983062D-18C2-4850-2DE2-45F094560BD0}"/>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4" name="Resim 3">
            <a:extLst>
              <a:ext uri="{FF2B5EF4-FFF2-40B4-BE49-F238E27FC236}">
                <a16:creationId xmlns:a16="http://schemas.microsoft.com/office/drawing/2014/main" id="{B3905DA2-ADE1-B214-EE51-9C25A053BE5C}"/>
              </a:ext>
            </a:extLst>
          </p:cNvPr>
          <p:cNvPicPr>
            <a:picLocks noChangeAspect="1"/>
          </p:cNvPicPr>
          <p:nvPr/>
        </p:nvPicPr>
        <p:blipFill>
          <a:blip r:embed="rId4"/>
          <a:stretch>
            <a:fillRect/>
          </a:stretch>
        </p:blipFill>
        <p:spPr>
          <a:xfrm>
            <a:off x="1107252" y="3426618"/>
            <a:ext cx="2792210" cy="1694835"/>
          </a:xfrm>
          <a:prstGeom prst="rect">
            <a:avLst/>
          </a:prstGeom>
        </p:spPr>
      </p:pic>
      <p:pic>
        <p:nvPicPr>
          <p:cNvPr id="5" name="Resim 4">
            <a:extLst>
              <a:ext uri="{FF2B5EF4-FFF2-40B4-BE49-F238E27FC236}">
                <a16:creationId xmlns:a16="http://schemas.microsoft.com/office/drawing/2014/main" id="{7B70CF4A-F155-4DA1-99E7-3460CA2993C4}"/>
              </a:ext>
            </a:extLst>
          </p:cNvPr>
          <p:cNvPicPr>
            <a:picLocks noChangeAspect="1"/>
          </p:cNvPicPr>
          <p:nvPr/>
        </p:nvPicPr>
        <p:blipFill>
          <a:blip r:embed="rId5"/>
          <a:stretch>
            <a:fillRect/>
          </a:stretch>
        </p:blipFill>
        <p:spPr>
          <a:xfrm>
            <a:off x="5244540" y="3264134"/>
            <a:ext cx="1670449" cy="1774090"/>
          </a:xfrm>
          <a:prstGeom prst="rect">
            <a:avLst/>
          </a:prstGeom>
        </p:spPr>
      </p:pic>
    </p:spTree>
    <p:extLst>
      <p:ext uri="{BB962C8B-B14F-4D97-AF65-F5344CB8AC3E}">
        <p14:creationId xmlns:p14="http://schemas.microsoft.com/office/powerpoint/2010/main" val="43255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929D8-C5FA-7296-32BD-8909CE974961}"/>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3B011324-65AA-70B5-4743-E2EFF4643F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C7D951B-D0EA-BD0E-4BB5-23F18EF5A264}"/>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A140C38E-8CF1-3B82-965D-C8AF19CA8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38DAD091-766D-ED4A-B85A-81D6A1F2F05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2" name="Resim 1">
            <a:extLst>
              <a:ext uri="{FF2B5EF4-FFF2-40B4-BE49-F238E27FC236}">
                <a16:creationId xmlns:a16="http://schemas.microsoft.com/office/drawing/2014/main" id="{9635613F-3EBE-E344-4701-E81B32CA1776}"/>
              </a:ext>
            </a:extLst>
          </p:cNvPr>
          <p:cNvPicPr>
            <a:picLocks noChangeAspect="1"/>
          </p:cNvPicPr>
          <p:nvPr/>
        </p:nvPicPr>
        <p:blipFill rotWithShape="1">
          <a:blip r:embed="rId4"/>
          <a:srcRect l="21515" t="26363" r="50000" b="44206"/>
          <a:stretch/>
        </p:blipFill>
        <p:spPr>
          <a:xfrm>
            <a:off x="187510" y="1419277"/>
            <a:ext cx="4730617" cy="2747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a:extLst>
              <a:ext uri="{FF2B5EF4-FFF2-40B4-BE49-F238E27FC236}">
                <a16:creationId xmlns:a16="http://schemas.microsoft.com/office/drawing/2014/main" id="{DF149A32-C262-374B-5291-049C5AF11FE9}"/>
              </a:ext>
            </a:extLst>
          </p:cNvPr>
          <p:cNvPicPr>
            <a:picLocks noChangeAspect="1"/>
          </p:cNvPicPr>
          <p:nvPr/>
        </p:nvPicPr>
        <p:blipFill rotWithShape="1">
          <a:blip r:embed="rId5"/>
          <a:srcRect l="11970" t="28037" r="63788" b="43417"/>
          <a:stretch/>
        </p:blipFill>
        <p:spPr>
          <a:xfrm>
            <a:off x="5092665" y="1419277"/>
            <a:ext cx="3863826" cy="2747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646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38C61-7374-301D-9AB0-C38B220F1838}"/>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E1711F0F-08CE-FCAC-5916-F573A0AC743A}"/>
              </a:ext>
            </a:extLst>
          </p:cNvPr>
          <p:cNvSpPr txBox="1"/>
          <p:nvPr/>
        </p:nvSpPr>
        <p:spPr>
          <a:xfrm>
            <a:off x="-142407" y="1153876"/>
            <a:ext cx="9009993" cy="1154162"/>
          </a:xfrm>
          <a:prstGeom prst="rect">
            <a:avLst/>
          </a:prstGeom>
          <a:noFill/>
        </p:spPr>
        <p:txBody>
          <a:bodyPr wrap="square">
            <a:spAutoFit/>
          </a:bodyPr>
          <a:lstStyle/>
          <a:p>
            <a:pPr marL="360363" lvl="1" indent="449263" algn="ctr" fontAlgn="auto">
              <a:spcBef>
                <a:spcPts val="0"/>
              </a:spcBef>
              <a:spcAft>
                <a:spcPts val="0"/>
              </a:spcAft>
              <a:defRPr/>
            </a:pPr>
            <a:r>
              <a:rPr lang="tr-TR" b="1" dirty="0">
                <a:solidFill>
                  <a:srgbClr val="FF0000"/>
                </a:solidFill>
              </a:rPr>
              <a:t>Pürüzlülük Değerleri ve Pürüzlülük Sınıf Numaraları</a:t>
            </a:r>
          </a:p>
          <a:p>
            <a:pPr marL="360363" lvl="1" indent="449263" fontAlgn="auto">
              <a:spcBef>
                <a:spcPts val="0"/>
              </a:spcBef>
              <a:spcAft>
                <a:spcPts val="0"/>
              </a:spcAft>
              <a:defRPr/>
            </a:pPr>
            <a:endParaRPr lang="tr-TR" sz="300" dirty="0"/>
          </a:p>
          <a:p>
            <a:pPr marL="360363" lvl="1" indent="449263" fontAlgn="auto">
              <a:spcBef>
                <a:spcPts val="0"/>
              </a:spcBef>
              <a:spcAft>
                <a:spcPts val="0"/>
              </a:spcAft>
              <a:defRPr/>
            </a:pPr>
            <a:r>
              <a:rPr lang="tr-TR" sz="1200" dirty="0"/>
              <a:t>İmalat sonrası parça yüzeylerinin tamamı aynı özelliklerde olmayabilir. Maliyetin artmaması için yüzeyler, gerektiği kadar düzgün ve pürüzsüz olmalıdır. Uygulamalarda farklılıkları önlemek için yüzey kaliteleri standart hale getirilmiştir ve ISO 1302/1992 ve TS 2040/Şubat 1999’la açıklanmıştır. Bu standartlara göre 12 çeşit yüzey kalitesi belirlenmiştir. </a:t>
            </a:r>
            <a:r>
              <a:rPr lang="tr-TR" sz="1200" dirty="0" err="1"/>
              <a:t>Ra</a:t>
            </a:r>
            <a:r>
              <a:rPr lang="tr-TR" sz="1200" dirty="0"/>
              <a:t> aritmetik ortalama pürüzlülük değerlerine karşı gelen pürüzlülük sınıf numaraları aşağıdaki çizelgede verilmiştir.</a:t>
            </a:r>
          </a:p>
        </p:txBody>
      </p:sp>
      <p:pic>
        <p:nvPicPr>
          <p:cNvPr id="7" name="Picture 2" descr="autocad 2020 logo png ile ilgili görsel sonucu">
            <a:extLst>
              <a:ext uri="{FF2B5EF4-FFF2-40B4-BE49-F238E27FC236}">
                <a16:creationId xmlns:a16="http://schemas.microsoft.com/office/drawing/2014/main" id="{ECF028FC-A8C4-81B3-49FF-8718C70178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AFE5E1B-FE7D-6A5F-9852-31CBF7B5D0E7}"/>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F3AE1028-149D-5DD4-EDB6-EF116183E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373AB536-07DF-5457-09FF-7019D85D20A5}"/>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2" name="Resim 1">
            <a:extLst>
              <a:ext uri="{FF2B5EF4-FFF2-40B4-BE49-F238E27FC236}">
                <a16:creationId xmlns:a16="http://schemas.microsoft.com/office/drawing/2014/main" id="{EC6F8331-92AB-33AC-566C-AFE06C1624B6}"/>
              </a:ext>
            </a:extLst>
          </p:cNvPr>
          <p:cNvPicPr>
            <a:picLocks noChangeAspect="1"/>
          </p:cNvPicPr>
          <p:nvPr/>
        </p:nvPicPr>
        <p:blipFill>
          <a:blip r:embed="rId4"/>
          <a:stretch>
            <a:fillRect/>
          </a:stretch>
        </p:blipFill>
        <p:spPr>
          <a:xfrm>
            <a:off x="2910350" y="2426629"/>
            <a:ext cx="3112369" cy="2587157"/>
          </a:xfrm>
          <a:prstGeom prst="rect">
            <a:avLst/>
          </a:prstGeom>
        </p:spPr>
      </p:pic>
    </p:spTree>
    <p:extLst>
      <p:ext uri="{BB962C8B-B14F-4D97-AF65-F5344CB8AC3E}">
        <p14:creationId xmlns:p14="http://schemas.microsoft.com/office/powerpoint/2010/main" val="164734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97C81-2CB9-286E-8AA1-CD00DC3CB12A}"/>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41230297-AA7A-7C10-28F4-4E5DD64E6CD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FF9F418-B4EC-152B-B71A-CA23289530F6}"/>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BF4A2E02-1445-2050-C4F1-F01BFE5E3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5E17D1C1-F811-0908-E078-2BFA3B21C8FE}"/>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sp>
        <p:nvSpPr>
          <p:cNvPr id="3" name="Başlık 1">
            <a:extLst>
              <a:ext uri="{FF2B5EF4-FFF2-40B4-BE49-F238E27FC236}">
                <a16:creationId xmlns:a16="http://schemas.microsoft.com/office/drawing/2014/main" id="{C74D521A-0A26-AAB0-EAF0-99F50047D7FF}"/>
              </a:ext>
            </a:extLst>
          </p:cNvPr>
          <p:cNvSpPr txBox="1">
            <a:spLocks/>
          </p:cNvSpPr>
          <p:nvPr/>
        </p:nvSpPr>
        <p:spPr>
          <a:xfrm>
            <a:off x="1129740" y="1257939"/>
            <a:ext cx="3846994" cy="578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FF0000"/>
                </a:solidFill>
                <a:effectLst/>
                <a:uLnTx/>
                <a:uFillTx/>
                <a:latin typeface="Calibri Light" panose="020F0302020204030204"/>
                <a:ea typeface="+mj-ea"/>
                <a:cs typeface="+mj-cs"/>
              </a:rPr>
              <a:t>Yüzey İşleme İşaretleri</a:t>
            </a:r>
            <a:endParaRPr kumimoji="0" lang="tr-TR" sz="3200" b="0" i="0" u="none" strike="noStrike" kern="1200" cap="none" spc="0" normalizeH="0" baseline="0" noProof="0" dirty="0">
              <a:ln>
                <a:noFill/>
              </a:ln>
              <a:solidFill>
                <a:srgbClr val="FF0000"/>
              </a:solidFill>
              <a:effectLst/>
              <a:uLnTx/>
              <a:uFillTx/>
              <a:latin typeface="Calibri Light" panose="020F0302020204030204"/>
              <a:ea typeface="+mj-ea"/>
              <a:cs typeface="+mj-cs"/>
            </a:endParaRPr>
          </a:p>
        </p:txBody>
      </p:sp>
      <p:pic>
        <p:nvPicPr>
          <p:cNvPr id="9" name="Resim 8">
            <a:extLst>
              <a:ext uri="{FF2B5EF4-FFF2-40B4-BE49-F238E27FC236}">
                <a16:creationId xmlns:a16="http://schemas.microsoft.com/office/drawing/2014/main" id="{CF54B9BE-3DFF-CC4F-705A-62163348F4E5}"/>
              </a:ext>
            </a:extLst>
          </p:cNvPr>
          <p:cNvPicPr>
            <a:picLocks noChangeAspect="1"/>
          </p:cNvPicPr>
          <p:nvPr/>
        </p:nvPicPr>
        <p:blipFill rotWithShape="1">
          <a:blip r:embed="rId4"/>
          <a:srcRect l="59697" t="41094" r="7863" b="42631"/>
          <a:stretch/>
        </p:blipFill>
        <p:spPr>
          <a:xfrm>
            <a:off x="774723" y="1879366"/>
            <a:ext cx="4557027" cy="1285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a:extLst>
              <a:ext uri="{FF2B5EF4-FFF2-40B4-BE49-F238E27FC236}">
                <a16:creationId xmlns:a16="http://schemas.microsoft.com/office/drawing/2014/main" id="{F3E9E2BE-96DF-625C-337B-A3CF47622584}"/>
              </a:ext>
            </a:extLst>
          </p:cNvPr>
          <p:cNvPicPr>
            <a:picLocks noChangeAspect="1"/>
          </p:cNvPicPr>
          <p:nvPr/>
        </p:nvPicPr>
        <p:blipFill rotWithShape="1">
          <a:blip r:embed="rId5"/>
          <a:srcRect l="57665" t="27901" r="30591" b="53639"/>
          <a:stretch/>
        </p:blipFill>
        <p:spPr>
          <a:xfrm>
            <a:off x="6226912" y="2514577"/>
            <a:ext cx="1471476" cy="130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Düz Ok Bağlayıcısı 11">
            <a:extLst>
              <a:ext uri="{FF2B5EF4-FFF2-40B4-BE49-F238E27FC236}">
                <a16:creationId xmlns:a16="http://schemas.microsoft.com/office/drawing/2014/main" id="{F4EAABC6-6682-2C48-89EA-D9F0A4F7F9A5}"/>
              </a:ext>
            </a:extLst>
          </p:cNvPr>
          <p:cNvCxnSpPr/>
          <p:nvPr/>
        </p:nvCxnSpPr>
        <p:spPr>
          <a:xfrm flipH="1" flipV="1">
            <a:off x="4572000" y="2522084"/>
            <a:ext cx="2203554" cy="7757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40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474E8-FE14-5048-5A81-52B41739FBDE}"/>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32C0E357-24D4-550F-0975-90123BFAF9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8EB6EFF-4D4F-C7A9-3D29-A49EB86C4DFC}"/>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03C4ADD1-5B78-1ADF-AADF-07BE40176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0D6CEF9F-5F88-64D9-EA23-29F391170639}"/>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2" name="Picture 2">
            <a:extLst>
              <a:ext uri="{FF2B5EF4-FFF2-40B4-BE49-F238E27FC236}">
                <a16:creationId xmlns:a16="http://schemas.microsoft.com/office/drawing/2014/main" id="{8FD69D1C-FBFB-437F-0A8C-E27AE756A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818" y="1272031"/>
            <a:ext cx="2681474" cy="3795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E1CE-FE31-9C45-E46F-EE07D775C392}"/>
            </a:ext>
          </a:extLst>
        </p:cNvPr>
        <p:cNvGrpSpPr/>
        <p:nvPr/>
      </p:nvGrpSpPr>
      <p:grpSpPr>
        <a:xfrm>
          <a:off x="0" y="0"/>
          <a:ext cx="0" cy="0"/>
          <a:chOff x="0" y="0"/>
          <a:chExt cx="0" cy="0"/>
        </a:xfrm>
      </p:grpSpPr>
      <p:pic>
        <p:nvPicPr>
          <p:cNvPr id="7" name="Picture 2" descr="autocad 2020 logo png ile ilgili görsel sonucu">
            <a:extLst>
              <a:ext uri="{FF2B5EF4-FFF2-40B4-BE49-F238E27FC236}">
                <a16:creationId xmlns:a16="http://schemas.microsoft.com/office/drawing/2014/main" id="{4F3001C0-2B68-8B69-A280-2D146F1A09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92"/>
          <a:stretch/>
        </p:blipFill>
        <p:spPr bwMode="auto">
          <a:xfrm>
            <a:off x="5688420" y="76233"/>
            <a:ext cx="1884053" cy="4248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DFD387D-ABA6-3DF1-97A6-52C48193B879}"/>
              </a:ext>
            </a:extLst>
          </p:cNvPr>
          <p:cNvSpPr txBox="1">
            <a:spLocks/>
          </p:cNvSpPr>
          <p:nvPr/>
        </p:nvSpPr>
        <p:spPr>
          <a:xfrm>
            <a:off x="3830482" y="402165"/>
            <a:ext cx="5599928" cy="578512"/>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600" kern="1200" baseline="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a:spcBef>
                <a:spcPts val="0"/>
              </a:spcBef>
            </a:pPr>
            <a:r>
              <a:rPr lang="tr-TR" altLang="tr-TR" sz="2400" b="1" dirty="0">
                <a:solidFill>
                  <a:schemeClr val="tx1">
                    <a:lumMod val="95000"/>
                    <a:lumOff val="5000"/>
                  </a:schemeClr>
                </a:solidFill>
                <a:latin typeface="Calibri" panose="020F0502020204030204" pitchFamily="34" charset="0"/>
              </a:rPr>
              <a:t>Yüzey İşleme İşaretleri</a:t>
            </a:r>
          </a:p>
        </p:txBody>
      </p:sp>
      <p:pic>
        <p:nvPicPr>
          <p:cNvPr id="16" name="Resim 15">
            <a:extLst>
              <a:ext uri="{FF2B5EF4-FFF2-40B4-BE49-F238E27FC236}">
                <a16:creationId xmlns:a16="http://schemas.microsoft.com/office/drawing/2014/main" id="{3B524580-A48A-5D5B-0997-7BE9FEC4A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4" y="4712619"/>
            <a:ext cx="500169" cy="408834"/>
          </a:xfrm>
          <a:prstGeom prst="rect">
            <a:avLst/>
          </a:prstGeom>
        </p:spPr>
      </p:pic>
      <p:sp>
        <p:nvSpPr>
          <p:cNvPr id="17" name="Title 1">
            <a:extLst>
              <a:ext uri="{FF2B5EF4-FFF2-40B4-BE49-F238E27FC236}">
                <a16:creationId xmlns:a16="http://schemas.microsoft.com/office/drawing/2014/main" id="{07C8F918-B356-5DF6-8D1B-2DBE3082E8AB}"/>
              </a:ext>
            </a:extLst>
          </p:cNvPr>
          <p:cNvSpPr txBox="1">
            <a:spLocks/>
          </p:cNvSpPr>
          <p:nvPr/>
        </p:nvSpPr>
        <p:spPr>
          <a:xfrm>
            <a:off x="7870854" y="4595939"/>
            <a:ext cx="1273146" cy="578512"/>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60000" lnSpcReduction="20000"/>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spcBef>
                <a:spcPts val="0"/>
              </a:spcBef>
            </a:pPr>
            <a:r>
              <a:rPr lang="tr-TR" altLang="tr-TR" b="1" dirty="0">
                <a:solidFill>
                  <a:schemeClr val="bg1">
                    <a:lumMod val="95000"/>
                  </a:schemeClr>
                </a:solidFill>
                <a:latin typeface="Calibri" panose="020F0502020204030204" pitchFamily="34" charset="0"/>
              </a:rPr>
              <a:t>   </a:t>
            </a:r>
            <a:r>
              <a:rPr lang="tr-TR" altLang="tr-TR" sz="1800" b="1" dirty="0">
                <a:solidFill>
                  <a:schemeClr val="tx1"/>
                </a:solidFill>
                <a:latin typeface="Calibri" panose="020F0502020204030204" pitchFamily="34" charset="0"/>
              </a:rPr>
              <a:t>Ahmet SAN</a:t>
            </a:r>
          </a:p>
          <a:p>
            <a:pPr algn="l">
              <a:spcBef>
                <a:spcPts val="0"/>
              </a:spcBef>
            </a:pPr>
            <a:r>
              <a:rPr lang="tr-TR" altLang="tr-TR" sz="1800" b="1" dirty="0">
                <a:solidFill>
                  <a:schemeClr val="tx1"/>
                </a:solidFill>
                <a:latin typeface="Calibri" panose="020F0502020204030204" pitchFamily="34" charset="0"/>
              </a:rPr>
              <a:t> Karamürsel 2025</a:t>
            </a:r>
          </a:p>
        </p:txBody>
      </p:sp>
      <p:pic>
        <p:nvPicPr>
          <p:cNvPr id="3" name="Picture 2">
            <a:extLst>
              <a:ext uri="{FF2B5EF4-FFF2-40B4-BE49-F238E27FC236}">
                <a16:creationId xmlns:a16="http://schemas.microsoft.com/office/drawing/2014/main" id="{DE961C62-700F-0E25-1D59-7B3B13598A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191" y="1216128"/>
            <a:ext cx="3357437" cy="2185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05E87145-D547-3557-C8DD-50819EC3545B}"/>
              </a:ext>
            </a:extLst>
          </p:cNvPr>
          <p:cNvPicPr>
            <a:picLocks noChangeAspect="1"/>
          </p:cNvPicPr>
          <p:nvPr/>
        </p:nvPicPr>
        <p:blipFill rotWithShape="1">
          <a:blip r:embed="rId5"/>
          <a:srcRect l="16515" t="22646" r="36634" b="23246"/>
          <a:stretch/>
        </p:blipFill>
        <p:spPr>
          <a:xfrm>
            <a:off x="355311" y="1253549"/>
            <a:ext cx="3475171" cy="2256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Metin kutusu 8">
            <a:extLst>
              <a:ext uri="{FF2B5EF4-FFF2-40B4-BE49-F238E27FC236}">
                <a16:creationId xmlns:a16="http://schemas.microsoft.com/office/drawing/2014/main" id="{E56AF897-61FB-3FED-47A9-B1849CC540D2}"/>
              </a:ext>
            </a:extLst>
          </p:cNvPr>
          <p:cNvSpPr txBox="1"/>
          <p:nvPr/>
        </p:nvSpPr>
        <p:spPr>
          <a:xfrm>
            <a:off x="3563911" y="3558040"/>
            <a:ext cx="1298280" cy="369332"/>
          </a:xfrm>
          <a:prstGeom prst="rect">
            <a:avLst/>
          </a:prstGeom>
          <a:noFill/>
        </p:spPr>
        <p:txBody>
          <a:bodyPr wrap="square">
            <a:spAutoFit/>
          </a:bodyPr>
          <a:lstStyle/>
          <a:p>
            <a:r>
              <a:rPr lang="tr-TR" b="1" dirty="0" err="1">
                <a:solidFill>
                  <a:srgbClr val="FF0000"/>
                </a:solidFill>
              </a:rPr>
              <a:t>Profilmetre</a:t>
            </a:r>
            <a:endParaRPr lang="tr-TR" dirty="0"/>
          </a:p>
        </p:txBody>
      </p:sp>
      <p:sp>
        <p:nvSpPr>
          <p:cNvPr id="11" name="Metin kutusu 10">
            <a:extLst>
              <a:ext uri="{FF2B5EF4-FFF2-40B4-BE49-F238E27FC236}">
                <a16:creationId xmlns:a16="http://schemas.microsoft.com/office/drawing/2014/main" id="{ADFF12FD-08BF-EE3B-0D70-C6B4731D0455}"/>
              </a:ext>
            </a:extLst>
          </p:cNvPr>
          <p:cNvSpPr txBox="1"/>
          <p:nvPr/>
        </p:nvSpPr>
        <p:spPr>
          <a:xfrm>
            <a:off x="1652665" y="3889951"/>
            <a:ext cx="5145373" cy="369332"/>
          </a:xfrm>
          <a:prstGeom prst="rect">
            <a:avLst/>
          </a:prstGeom>
          <a:noFill/>
        </p:spPr>
        <p:txBody>
          <a:bodyPr wrap="square">
            <a:spAutoFit/>
          </a:bodyPr>
          <a:lstStyle/>
          <a:p>
            <a:r>
              <a:rPr lang="tr-TR" dirty="0"/>
              <a:t>https://www.youtube.com/watch?v=QdXOVr7kLM4</a:t>
            </a:r>
          </a:p>
        </p:txBody>
      </p:sp>
      <p:sp>
        <p:nvSpPr>
          <p:cNvPr id="13" name="Metin kutusu 12">
            <a:extLst>
              <a:ext uri="{FF2B5EF4-FFF2-40B4-BE49-F238E27FC236}">
                <a16:creationId xmlns:a16="http://schemas.microsoft.com/office/drawing/2014/main" id="{F8D8BBA0-2D1B-55EB-7FF4-BB2E05AD4489}"/>
              </a:ext>
            </a:extLst>
          </p:cNvPr>
          <p:cNvSpPr txBox="1"/>
          <p:nvPr/>
        </p:nvSpPr>
        <p:spPr>
          <a:xfrm>
            <a:off x="132103" y="4316035"/>
            <a:ext cx="9011897" cy="253916"/>
          </a:xfrm>
          <a:prstGeom prst="rect">
            <a:avLst/>
          </a:prstGeom>
          <a:noFill/>
        </p:spPr>
        <p:txBody>
          <a:bodyPr wrap="square">
            <a:spAutoFit/>
          </a:bodyPr>
          <a:lstStyle/>
          <a:p>
            <a:r>
              <a:rPr lang="tr-TR" sz="1050" dirty="0"/>
              <a:t>https://shop.mitutoyo.eu/web/mitutoyo/tr/mitutoyo/1292249267209/Surftest%20SJ-310/index.xhtml;jsessionid=A6F4D53DA37C7E1AEEAB4BA9C1DC69DE</a:t>
            </a:r>
          </a:p>
        </p:txBody>
      </p:sp>
    </p:spTree>
    <p:extLst>
      <p:ext uri="{BB962C8B-B14F-4D97-AF65-F5344CB8AC3E}">
        <p14:creationId xmlns:p14="http://schemas.microsoft.com/office/powerpoint/2010/main" val="512421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Ekran Gösterisi (16:9)</PresentationFormat>
  <Paragraphs>80</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Calibri Light</vt:lpstr>
      <vt:lpstr>Verdana</vt:lpstr>
      <vt:lpstr>Office Theme</vt:lpstr>
      <vt:lpstr>Yüzey İşleme İşaretleri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2025-03-18T20:33:37Z</dcterms:modified>
</cp:coreProperties>
</file>